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7579B-10BF-4F4E-9F81-7702EC23EF99}" type="datetimeFigureOut">
              <a:rPr lang="en-US" smtClean="0"/>
              <a:pPr/>
              <a:t>7/18/2018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E63CA26-89B3-4CAF-8A89-5B87444C75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7579B-10BF-4F4E-9F81-7702EC23EF99}" type="datetimeFigureOut">
              <a:rPr lang="en-US" smtClean="0"/>
              <a:pPr/>
              <a:t>7/18/2018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3CA26-89B3-4CAF-8A89-5B87444C75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7579B-10BF-4F4E-9F81-7702EC23EF99}" type="datetimeFigureOut">
              <a:rPr lang="en-US" smtClean="0"/>
              <a:pPr/>
              <a:t>7/18/2018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3CA26-89B3-4CAF-8A89-5B87444C75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7579B-10BF-4F4E-9F81-7702EC23EF99}" type="datetimeFigureOut">
              <a:rPr lang="en-US" smtClean="0"/>
              <a:pPr/>
              <a:t>7/18/2018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E63CA26-89B3-4CAF-8A89-5B87444C75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7579B-10BF-4F4E-9F81-7702EC23EF99}" type="datetimeFigureOut">
              <a:rPr lang="en-US" smtClean="0"/>
              <a:pPr/>
              <a:t>7/18/2018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3CA26-89B3-4CAF-8A89-5B87444C75D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7579B-10BF-4F4E-9F81-7702EC23EF99}" type="datetimeFigureOut">
              <a:rPr lang="en-US" smtClean="0"/>
              <a:pPr/>
              <a:t>7/18/2018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3CA26-89B3-4CAF-8A89-5B87444C75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7579B-10BF-4F4E-9F81-7702EC23EF99}" type="datetimeFigureOut">
              <a:rPr lang="en-US" smtClean="0"/>
              <a:pPr/>
              <a:t>7/18/2018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DE63CA26-89B3-4CAF-8A89-5B87444C75D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7579B-10BF-4F4E-9F81-7702EC23EF99}" type="datetimeFigureOut">
              <a:rPr lang="en-US" smtClean="0"/>
              <a:pPr/>
              <a:t>7/18/2018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3CA26-89B3-4CAF-8A89-5B87444C75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7579B-10BF-4F4E-9F81-7702EC23EF99}" type="datetimeFigureOut">
              <a:rPr lang="en-US" smtClean="0"/>
              <a:pPr/>
              <a:t>7/18/2018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3CA26-89B3-4CAF-8A89-5B87444C75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7579B-10BF-4F4E-9F81-7702EC23EF99}" type="datetimeFigureOut">
              <a:rPr lang="en-US" smtClean="0"/>
              <a:pPr/>
              <a:t>7/18/2018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3CA26-89B3-4CAF-8A89-5B87444C75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7579B-10BF-4F4E-9F81-7702EC23EF99}" type="datetimeFigureOut">
              <a:rPr lang="en-US" smtClean="0"/>
              <a:pPr/>
              <a:t>7/18/2018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3CA26-89B3-4CAF-8A89-5B87444C75D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847579B-10BF-4F4E-9F81-7702EC23EF99}" type="datetimeFigureOut">
              <a:rPr lang="en-US" smtClean="0"/>
              <a:pPr/>
              <a:t>7/18/2018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E63CA26-89B3-4CAF-8A89-5B87444C75D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asepjolly16@gmail.com" TargetMode="External"/><Relationship Id="rId2" Type="http://schemas.openxmlformats.org/officeDocument/2006/relationships/hyperlink" Target="mailto:asepjolly@yahoo.com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381000"/>
            <a:ext cx="7772400" cy="1470025"/>
          </a:xfrm>
        </p:spPr>
        <p:txBody>
          <a:bodyPr/>
          <a:lstStyle/>
          <a:p>
            <a:r>
              <a:rPr lang="en-US" sz="4800" b="1" dirty="0" smtClean="0"/>
              <a:t>PENGALAMAN TERBAIK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(</a:t>
            </a:r>
            <a:r>
              <a:rPr lang="en-US" b="1" i="1" dirty="0" smtClean="0"/>
              <a:t>BEST PRACTICE</a:t>
            </a:r>
            <a:r>
              <a:rPr lang="en-US" b="1" dirty="0" smtClean="0"/>
              <a:t>)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2209800"/>
            <a:ext cx="8458200" cy="4343400"/>
          </a:xfrm>
        </p:spPr>
        <p:txBody>
          <a:bodyPr>
            <a:normAutofit/>
          </a:bodyPr>
          <a:lstStyle/>
          <a:p>
            <a:r>
              <a:rPr lang="en-US" dirty="0" err="1" smtClean="0"/>
              <a:t>Disajikan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:</a:t>
            </a:r>
          </a:p>
          <a:p>
            <a:r>
              <a:rPr lang="en-US" dirty="0" smtClean="0"/>
              <a:t>ASEP JOLLY</a:t>
            </a:r>
          </a:p>
          <a:p>
            <a:endParaRPr lang="en-US" dirty="0" smtClean="0"/>
          </a:p>
          <a:p>
            <a:r>
              <a:rPr lang="en-US" dirty="0" smtClean="0"/>
              <a:t>HP: 08121499362  - 081223999662</a:t>
            </a:r>
          </a:p>
          <a:p>
            <a:r>
              <a:rPr lang="en-US" dirty="0" smtClean="0"/>
              <a:t>Email: </a:t>
            </a:r>
            <a:r>
              <a:rPr lang="en-US" dirty="0" smtClean="0">
                <a:hlinkClick r:id="rId2"/>
              </a:rPr>
              <a:t>asepjolly@yahoo.com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asepjolly16@gmail.com</a:t>
            </a:r>
            <a:endParaRPr lang="en-US" dirty="0" smtClean="0"/>
          </a:p>
          <a:p>
            <a:r>
              <a:rPr lang="en-US" dirty="0" err="1" smtClean="0"/>
              <a:t>Alamat</a:t>
            </a:r>
            <a:r>
              <a:rPr lang="en-US" dirty="0" smtClean="0"/>
              <a:t>: Jl. </a:t>
            </a:r>
            <a:r>
              <a:rPr lang="en-US" dirty="0" err="1" smtClean="0"/>
              <a:t>Sekejati</a:t>
            </a:r>
            <a:r>
              <a:rPr lang="en-US" dirty="0" smtClean="0"/>
              <a:t> V </a:t>
            </a:r>
            <a:r>
              <a:rPr lang="en-US" dirty="0" err="1" smtClean="0"/>
              <a:t>Pelita</a:t>
            </a:r>
            <a:r>
              <a:rPr lang="en-US" dirty="0" smtClean="0"/>
              <a:t> I No. 20 RT 03 RW 02 </a:t>
            </a:r>
            <a:r>
              <a:rPr lang="en-US" dirty="0" err="1" smtClean="0"/>
              <a:t>Sukapada</a:t>
            </a:r>
            <a:r>
              <a:rPr lang="en-US" dirty="0" smtClean="0"/>
              <a:t> Bandung 40125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533400"/>
            <a:ext cx="8534400" cy="5546725"/>
          </a:xfrm>
        </p:spPr>
        <p:txBody>
          <a:bodyPr/>
          <a:lstStyle/>
          <a:p>
            <a:pPr>
              <a:buNone/>
            </a:pPr>
            <a:r>
              <a:rPr lang="en-US" b="1" dirty="0" err="1" smtClean="0">
                <a:solidFill>
                  <a:srgbClr val="FF0000"/>
                </a:solidFill>
              </a:rPr>
              <a:t>Bagian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Penunjang</a:t>
            </a:r>
            <a:r>
              <a:rPr lang="en-US" b="1" dirty="0" smtClean="0">
                <a:solidFill>
                  <a:srgbClr val="FF0000"/>
                </a:solidFill>
              </a:rPr>
              <a:t>:</a:t>
            </a:r>
          </a:p>
          <a:p>
            <a:pPr>
              <a:buNone/>
            </a:pPr>
            <a:endParaRPr lang="en-US" dirty="0" smtClean="0"/>
          </a:p>
          <a:p>
            <a:pPr marL="514350" indent="-514350">
              <a:buNone/>
            </a:pPr>
            <a:r>
              <a:rPr lang="en-US" dirty="0" smtClean="0"/>
              <a:t>1. </a:t>
            </a:r>
            <a:r>
              <a:rPr lang="en-US" dirty="0" err="1" smtClean="0"/>
              <a:t>Daftar</a:t>
            </a:r>
            <a:r>
              <a:rPr lang="en-US" dirty="0" smtClean="0"/>
              <a:t> </a:t>
            </a:r>
            <a:r>
              <a:rPr lang="en-US" dirty="0" err="1" smtClean="0"/>
              <a:t>Pustaka</a:t>
            </a:r>
            <a:r>
              <a:rPr lang="en-US" dirty="0" smtClean="0"/>
              <a:t>/</a:t>
            </a:r>
            <a:r>
              <a:rPr lang="en-US" dirty="0" err="1" smtClean="0"/>
              <a:t>tujukan</a:t>
            </a:r>
            <a:endParaRPr lang="en-US" dirty="0" smtClean="0"/>
          </a:p>
          <a:p>
            <a:pPr marL="514350" indent="-514350">
              <a:buNone/>
            </a:pPr>
            <a:r>
              <a:rPr lang="en-US" dirty="0" smtClean="0"/>
              <a:t>2. </a:t>
            </a:r>
            <a:r>
              <a:rPr lang="en-US" dirty="0" err="1" smtClean="0"/>
              <a:t>Lampiran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en-US" sz="5400" b="1" dirty="0" err="1" smtClean="0"/>
              <a:t>sekian</a:t>
            </a:r>
            <a:endParaRPr lang="en-US" sz="5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686800" cy="4784725"/>
          </a:xfrm>
        </p:spPr>
        <p:txBody>
          <a:bodyPr/>
          <a:lstStyle/>
          <a:p>
            <a:pPr algn="ctr">
              <a:buNone/>
            </a:pPr>
            <a:r>
              <a:rPr lang="en-US" dirty="0" err="1" smtClean="0"/>
              <a:t>Terima</a:t>
            </a:r>
            <a:r>
              <a:rPr lang="en-US" dirty="0" smtClean="0"/>
              <a:t> </a:t>
            </a:r>
            <a:r>
              <a:rPr lang="en-US" dirty="0" err="1" smtClean="0"/>
              <a:t>kasih</a:t>
            </a:r>
            <a:endParaRPr lang="en-US" dirty="0" smtClean="0"/>
          </a:p>
          <a:p>
            <a:pPr algn="ctr">
              <a:buNone/>
            </a:pPr>
            <a:r>
              <a:rPr lang="en-US" dirty="0" err="1" smtClean="0"/>
              <a:t>Hatur</a:t>
            </a:r>
            <a:r>
              <a:rPr lang="en-US" dirty="0" smtClean="0"/>
              <a:t> </a:t>
            </a:r>
            <a:r>
              <a:rPr lang="en-US" dirty="0" err="1" smtClean="0"/>
              <a:t>nuhun</a:t>
            </a:r>
            <a:endParaRPr lang="en-US" dirty="0" smtClean="0"/>
          </a:p>
          <a:p>
            <a:pPr algn="ctr">
              <a:buNone/>
            </a:pPr>
            <a:r>
              <a:rPr lang="en-US" dirty="0" err="1" smtClean="0"/>
              <a:t>Arigatou</a:t>
            </a:r>
            <a:r>
              <a:rPr lang="en-US" dirty="0" smtClean="0"/>
              <a:t> </a:t>
            </a:r>
            <a:r>
              <a:rPr lang="en-US" dirty="0" err="1" smtClean="0"/>
              <a:t>gozaimasu</a:t>
            </a: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err="1" smtClean="0"/>
              <a:t>Wassalam</a:t>
            </a:r>
            <a:r>
              <a:rPr lang="en-US" dirty="0" smtClean="0"/>
              <a:t>,</a:t>
            </a:r>
          </a:p>
          <a:p>
            <a:pPr algn="ctr">
              <a:buNone/>
            </a:pPr>
            <a:r>
              <a:rPr lang="en-US" dirty="0" smtClean="0"/>
              <a:t>ASEP JOLLY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229600" cy="472440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en-US" sz="5400" b="1" i="1" dirty="0" smtClean="0"/>
              <a:t>What is The Best Practice</a:t>
            </a:r>
          </a:p>
          <a:p>
            <a:pPr algn="ctr">
              <a:buNone/>
            </a:pPr>
            <a:r>
              <a:rPr lang="en-US" sz="23900" b="1" dirty="0" smtClean="0">
                <a:solidFill>
                  <a:srgbClr val="FF0000"/>
                </a:solidFill>
              </a:rPr>
              <a:t>?</a:t>
            </a:r>
            <a:endParaRPr lang="en-US" sz="239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533400"/>
            <a:ext cx="6934200" cy="2697162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l"/>
            <a:r>
              <a:rPr lang="id-ID" altLang="id-ID" sz="2000" b="1" dirty="0" smtClean="0"/>
              <a:t>“</a:t>
            </a:r>
            <a:r>
              <a:rPr lang="id-ID" altLang="id-ID" sz="2000" b="1" i="1" dirty="0" smtClean="0"/>
              <a:t>As a service, function, or process that has been fine tuned, improve and implemented to produce superior result that demonstrated impact, effectiveness, effeciency, sustainability and collaboration/integration</a:t>
            </a:r>
            <a:r>
              <a:rPr lang="id-ID" altLang="id-ID" sz="2000" b="1" dirty="0" smtClean="0"/>
              <a:t>”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981200" y="3733800"/>
            <a:ext cx="6781800" cy="28194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id-ID" sz="2800" dirty="0" smtClean="0"/>
              <a:t>"Sebagai layanan, fungsi, atau proses yang telah disesuaikan, diperbaiki dan diterapkan untuk menghasilkan hasil yang unggul yang menunjukkan dampak, efektivitas, efisiensi, keberlanjutan dan kolaborasi / integrasi"</a:t>
            </a:r>
            <a:endParaRPr kumimoji="0" lang="id-ID" altLang="id-ID" sz="2800" b="1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4638"/>
            <a:ext cx="6705600" cy="3001962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l"/>
            <a:r>
              <a:rPr lang="id-ID" altLang="id-ID" sz="2400" b="1" dirty="0" smtClean="0"/>
              <a:t>“ </a:t>
            </a:r>
            <a:r>
              <a:rPr lang="id-ID" altLang="id-ID" sz="2400" b="1" i="1" dirty="0" smtClean="0"/>
              <a:t>A best practice is a method or tehnique that has consistently shown results superior to those achieved with other means, and that is used as a benchmark</a:t>
            </a:r>
            <a:r>
              <a:rPr lang="id-ID" altLang="id-ID" sz="2400" b="1" dirty="0" smtClean="0"/>
              <a:t>”</a:t>
            </a:r>
            <a:endParaRPr lang="id-ID" altLang="id-ID" sz="2000" b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3505200"/>
            <a:ext cx="6934200" cy="29717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id-ID" dirty="0" smtClean="0"/>
              <a:t>"Praktik terbaik adalah metode atau tehnik yang secara konsisten menunjukkan hasil yang lebih tinggi daripada yang dicapai dengan cara lain, dan itu digunakan sebagai tolok ukur"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00800" cy="1020762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altLang="id-ID" sz="3200" b="1" i="1" dirty="0" smtClean="0">
                <a:solidFill>
                  <a:srgbClr val="FFFF00"/>
                </a:solidFill>
              </a:rPr>
              <a:t>Origins of Best Practice</a:t>
            </a:r>
            <a:endParaRPr lang="en-US" sz="3200" b="1" i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8288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60325" lvl="0" indent="0">
              <a:buNone/>
              <a:tabLst>
                <a:tab pos="60325" algn="l"/>
              </a:tabLst>
            </a:pPr>
            <a:r>
              <a:rPr lang="en-US" sz="2400" i="1" dirty="0" smtClean="0"/>
              <a:t>The term BEST PRACTICE is borrowed from the professions of medicine and law, where “good practice” and “best practice” are everyday phrases used to describe </a:t>
            </a:r>
            <a:r>
              <a:rPr lang="en-US" sz="2400" i="1" u="sng" dirty="0" smtClean="0"/>
              <a:t>solid, reputable, state-of-the-art</a:t>
            </a:r>
            <a:r>
              <a:rPr lang="en-US" sz="2400" i="1" dirty="0" smtClean="0"/>
              <a:t> work in the field</a:t>
            </a:r>
            <a:r>
              <a:rPr lang="en-US" sz="2400" dirty="0" smtClean="0"/>
              <a:t>.</a:t>
            </a:r>
            <a:endParaRPr lang="id-ID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828800" y="3810000"/>
            <a:ext cx="6934200" cy="27432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20000"/>
          </a:bodyPr>
          <a:lstStyle/>
          <a:p>
            <a:r>
              <a:rPr lang="id-ID" sz="3200" dirty="0" smtClean="0"/>
              <a:t>Istilah PRAKTIK TERBAIK dipinjam dari profesi kedokteran dan hukum, di mana "praktik bagus" dan "praktik terbaik" adalah ungkapan-ungkapan sehari-hari yang digunakan untuk menggambarkan karya seni mutakhir, bereputasi baik, mutakhir di lapangan.</a:t>
            </a:r>
            <a:endParaRPr lang="en-US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457200" y="1219200"/>
            <a:ext cx="8382000" cy="46482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d-ID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[</a:t>
            </a:r>
            <a:r>
              <a:rPr kumimoji="0" lang="id-ID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Dalam dunia pendidikan</a:t>
            </a:r>
            <a:r>
              <a:rPr kumimoji="0" lang="id-ID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,] </a:t>
            </a:r>
            <a:endParaRPr kumimoji="0" lang="en-US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d-ID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"Praktik Terbaik berarti pengajaran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/ </a:t>
            </a:r>
            <a:r>
              <a:rPr kumimoji="0" lang="en-US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pendidikan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/ </a:t>
            </a:r>
            <a:r>
              <a:rPr kumimoji="0" lang="en-US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pembinaan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/ </a:t>
            </a:r>
            <a:r>
              <a:rPr kumimoji="0" lang="en-US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pembimbingan</a:t>
            </a:r>
            <a:r>
              <a:rPr kumimoji="0" lang="id-ID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yang serius, bijaksana, terinformasi, bertanggung jawab dan mutakhir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</a:t>
            </a:r>
            <a:r>
              <a:rPr kumimoji="0" lang="id-ID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686800" cy="838200"/>
          </a:xfrm>
        </p:spPr>
        <p:txBody>
          <a:bodyPr/>
          <a:lstStyle/>
          <a:p>
            <a:r>
              <a:rPr lang="en-US" b="1" dirty="0" smtClean="0"/>
              <a:t>SISTIMATKA </a:t>
            </a:r>
            <a:r>
              <a:rPr lang="en-US" b="1" i="1" dirty="0" smtClean="0"/>
              <a:t>BEST PRACTICE</a:t>
            </a:r>
            <a:endParaRPr lang="en-US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915400" cy="5029200"/>
          </a:xfrm>
        </p:spPr>
        <p:txBody>
          <a:bodyPr/>
          <a:lstStyle/>
          <a:p>
            <a:pPr>
              <a:buNone/>
            </a:pPr>
            <a:r>
              <a:rPr lang="en-US" b="1" dirty="0" err="1" smtClean="0">
                <a:solidFill>
                  <a:srgbClr val="FF0000"/>
                </a:solidFill>
              </a:rPr>
              <a:t>Bagian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awal</a:t>
            </a:r>
            <a:r>
              <a:rPr lang="en-US" b="1" dirty="0" smtClean="0">
                <a:solidFill>
                  <a:srgbClr val="FF0000"/>
                </a:solidFill>
              </a:rPr>
              <a:t>:</a:t>
            </a:r>
          </a:p>
          <a:p>
            <a:pPr lvl="0">
              <a:buFont typeface="Wingdings" pitchFamily="2" charset="2"/>
              <a:buChar char="Ø"/>
            </a:pPr>
            <a:r>
              <a:rPr lang="id-ID" dirty="0" smtClean="0"/>
              <a:t>Halaman Judul; </a:t>
            </a:r>
            <a:endParaRPr lang="en-US" dirty="0" smtClean="0"/>
          </a:p>
          <a:p>
            <a:pPr lvl="0">
              <a:buFont typeface="Wingdings" pitchFamily="2" charset="2"/>
              <a:buChar char="Ø"/>
            </a:pPr>
            <a:r>
              <a:rPr lang="id-ID" dirty="0" smtClean="0"/>
              <a:t>Lembaran pengesahan; </a:t>
            </a:r>
            <a:endParaRPr lang="en-US" dirty="0" smtClean="0"/>
          </a:p>
          <a:p>
            <a:pPr lvl="0">
              <a:buFont typeface="Wingdings" pitchFamily="2" charset="2"/>
              <a:buChar char="Ø"/>
            </a:pPr>
            <a:r>
              <a:rPr lang="id-ID" dirty="0" smtClean="0"/>
              <a:t>Kata Pengantar; </a:t>
            </a:r>
            <a:endParaRPr lang="en-US" dirty="0" smtClean="0"/>
          </a:p>
          <a:p>
            <a:pPr lvl="0">
              <a:buFont typeface="Wingdings" pitchFamily="2" charset="2"/>
              <a:buChar char="Ø"/>
            </a:pPr>
            <a:r>
              <a:rPr lang="id-ID" dirty="0" smtClean="0"/>
              <a:t>Daftar Isi</a:t>
            </a:r>
            <a:r>
              <a:rPr lang="en-US" dirty="0" smtClean="0"/>
              <a:t>; </a:t>
            </a:r>
          </a:p>
          <a:p>
            <a:pPr lvl="0">
              <a:buFont typeface="Wingdings" pitchFamily="2" charset="2"/>
              <a:buChar char="Ø"/>
            </a:pPr>
            <a:r>
              <a:rPr lang="id-ID" dirty="0" smtClean="0"/>
              <a:t>Abstrak atau Ringkasan; </a:t>
            </a:r>
            <a:endParaRPr lang="en-US" dirty="0" smtClean="0"/>
          </a:p>
          <a:p>
            <a:pPr lvl="0">
              <a:buFont typeface="Wingdings" pitchFamily="2" charset="2"/>
              <a:buChar char="Ø"/>
            </a:pPr>
            <a:r>
              <a:rPr lang="id-ID" dirty="0" smtClean="0"/>
              <a:t>Daftar Tabel, Daftar Gambar, dan Daftar Lampiran (</a:t>
            </a:r>
            <a:r>
              <a:rPr lang="id-ID" i="1" dirty="0" smtClean="0"/>
              <a:t>bila ada</a:t>
            </a:r>
            <a:r>
              <a:rPr lang="id-ID" dirty="0" smtClean="0"/>
              <a:t>). 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28600"/>
            <a:ext cx="8763000" cy="62484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sz="4600" b="1" dirty="0" err="1" smtClean="0">
                <a:solidFill>
                  <a:srgbClr val="FF0000"/>
                </a:solidFill>
              </a:rPr>
              <a:t>Bagian</a:t>
            </a:r>
            <a:r>
              <a:rPr lang="en-US" sz="4600" b="1" dirty="0" smtClean="0">
                <a:solidFill>
                  <a:srgbClr val="FF0000"/>
                </a:solidFill>
              </a:rPr>
              <a:t> </a:t>
            </a:r>
            <a:r>
              <a:rPr lang="en-US" sz="4600" b="1" dirty="0" err="1" smtClean="0">
                <a:solidFill>
                  <a:srgbClr val="FF0000"/>
                </a:solidFill>
              </a:rPr>
              <a:t>Isi</a:t>
            </a:r>
            <a:r>
              <a:rPr lang="en-US" sz="4600" b="1" dirty="0" smtClean="0">
                <a:solidFill>
                  <a:srgbClr val="FF0000"/>
                </a:solidFill>
              </a:rPr>
              <a:t>:</a:t>
            </a:r>
          </a:p>
          <a:p>
            <a:pPr>
              <a:buNone/>
            </a:pPr>
            <a:r>
              <a:rPr lang="id-ID" b="1" dirty="0" smtClean="0"/>
              <a:t>Bab </a:t>
            </a:r>
            <a:r>
              <a:rPr lang="en-US" b="1" dirty="0" smtClean="0"/>
              <a:t>I  </a:t>
            </a:r>
            <a:r>
              <a:rPr lang="id-ID" b="1" dirty="0" smtClean="0"/>
              <a:t>Pendahuluan </a:t>
            </a:r>
            <a:endParaRPr lang="en-US" dirty="0" smtClean="0"/>
          </a:p>
          <a:p>
            <a:pPr lvl="0" indent="571500">
              <a:buNone/>
            </a:pPr>
            <a:r>
              <a:rPr lang="en-US" dirty="0" smtClean="0"/>
              <a:t>1. L</a:t>
            </a:r>
            <a:r>
              <a:rPr lang="id-ID" dirty="0" smtClean="0"/>
              <a:t>atar </a:t>
            </a:r>
            <a:r>
              <a:rPr lang="en-US" dirty="0" smtClean="0"/>
              <a:t>b</a:t>
            </a:r>
            <a:r>
              <a:rPr lang="id-ID" dirty="0" smtClean="0"/>
              <a:t>elakang</a:t>
            </a:r>
            <a:endParaRPr lang="en-US" dirty="0" smtClean="0"/>
          </a:p>
          <a:p>
            <a:pPr lvl="0" indent="571500">
              <a:buNone/>
            </a:pPr>
            <a:r>
              <a:rPr lang="en-US" dirty="0" smtClean="0"/>
              <a:t>2. </a:t>
            </a:r>
            <a:r>
              <a:rPr lang="en-US" dirty="0" err="1" smtClean="0"/>
              <a:t>Permasalahan</a:t>
            </a:r>
            <a:r>
              <a:rPr lang="en-US" dirty="0" smtClean="0"/>
              <a:t>/</a:t>
            </a:r>
            <a:r>
              <a:rPr lang="en-US" dirty="0" err="1" smtClean="0"/>
              <a:t>Rumusan</a:t>
            </a:r>
            <a:r>
              <a:rPr lang="en-US" dirty="0" smtClean="0"/>
              <a:t> </a:t>
            </a:r>
            <a:r>
              <a:rPr lang="en-US" dirty="0" err="1" smtClean="0"/>
              <a:t>masalah</a:t>
            </a:r>
            <a:endParaRPr lang="en-US" dirty="0" smtClean="0"/>
          </a:p>
          <a:p>
            <a:pPr lvl="0" indent="571500">
              <a:buNone/>
            </a:pPr>
            <a:r>
              <a:rPr lang="en-US" dirty="0" smtClean="0"/>
              <a:t>3. </a:t>
            </a:r>
            <a:r>
              <a:rPr lang="en-US" dirty="0" err="1" smtClean="0"/>
              <a:t>Strategi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pemecahan</a:t>
            </a:r>
            <a:r>
              <a:rPr lang="en-US" dirty="0" smtClean="0"/>
              <a:t> </a:t>
            </a:r>
            <a:r>
              <a:rPr lang="en-US" dirty="0" err="1" smtClean="0"/>
              <a:t>masalah</a:t>
            </a:r>
            <a:endParaRPr lang="en-US" dirty="0" smtClean="0"/>
          </a:p>
          <a:p>
            <a:pPr marL="1258888" indent="0">
              <a:buNone/>
            </a:pPr>
            <a:r>
              <a:rPr lang="en-US" dirty="0" smtClean="0"/>
              <a:t>a. </a:t>
            </a:r>
            <a:r>
              <a:rPr lang="en-US" dirty="0" err="1" smtClean="0"/>
              <a:t>Deskripsikan</a:t>
            </a:r>
            <a:r>
              <a:rPr lang="en-US" dirty="0" smtClean="0"/>
              <a:t> </a:t>
            </a:r>
            <a:r>
              <a:rPr lang="en-US" dirty="0" err="1" smtClean="0"/>
              <a:t>Strategi</a:t>
            </a:r>
            <a:r>
              <a:rPr lang="en-US" dirty="0" smtClean="0"/>
              <a:t> </a:t>
            </a:r>
            <a:r>
              <a:rPr lang="en-US" dirty="0" err="1" smtClean="0"/>
              <a:t>Pemecahan</a:t>
            </a:r>
            <a:r>
              <a:rPr lang="en-US" dirty="0" smtClean="0"/>
              <a:t> </a:t>
            </a:r>
            <a:r>
              <a:rPr lang="en-US" dirty="0" err="1" smtClean="0"/>
              <a:t>Masalah</a:t>
            </a:r>
            <a:r>
              <a:rPr lang="en-US" dirty="0" smtClean="0"/>
              <a:t> Yang  </a:t>
            </a:r>
            <a:r>
              <a:rPr lang="en-US" dirty="0" err="1" smtClean="0"/>
              <a:t>Dipilih</a:t>
            </a:r>
            <a:endParaRPr lang="en-US" dirty="0" smtClean="0"/>
          </a:p>
          <a:p>
            <a:pPr marL="1258888" indent="0">
              <a:buNone/>
            </a:pPr>
            <a:r>
              <a:rPr lang="en-US" dirty="0" smtClean="0"/>
              <a:t>b. </a:t>
            </a:r>
            <a:r>
              <a:rPr lang="en-US" dirty="0" err="1" smtClean="0"/>
              <a:t>Jelaskan</a:t>
            </a:r>
            <a:r>
              <a:rPr lang="en-US" dirty="0" smtClean="0"/>
              <a:t> </a:t>
            </a:r>
            <a:r>
              <a:rPr lang="en-US" dirty="0" err="1" smtClean="0"/>
              <a:t>Tahapan</a:t>
            </a:r>
            <a:r>
              <a:rPr lang="en-US" dirty="0" smtClean="0"/>
              <a:t> </a:t>
            </a:r>
            <a:r>
              <a:rPr lang="en-US" dirty="0" err="1" smtClean="0"/>
              <a:t>Operasional</a:t>
            </a:r>
            <a:r>
              <a:rPr lang="en-US" dirty="0" smtClean="0"/>
              <a:t> </a:t>
            </a:r>
            <a:r>
              <a:rPr lang="en-US" dirty="0" err="1" smtClean="0"/>
              <a:t>Pelaksanaannya</a:t>
            </a:r>
            <a:endParaRPr lang="en-US" dirty="0" smtClean="0"/>
          </a:p>
          <a:p>
            <a:pPr marL="1258888" indent="0">
              <a:buNone/>
            </a:pPr>
            <a:endParaRPr lang="en-US" dirty="0" smtClean="0"/>
          </a:p>
          <a:p>
            <a:pPr lvl="0" indent="571500">
              <a:buNone/>
            </a:pPr>
            <a:r>
              <a:rPr lang="en-US" dirty="0" smtClean="0"/>
              <a:t>4. T</a:t>
            </a:r>
            <a:r>
              <a:rPr lang="id-ID" dirty="0" smtClean="0"/>
              <a:t>ujuan</a:t>
            </a:r>
            <a:endParaRPr lang="en-US" dirty="0" smtClean="0"/>
          </a:p>
          <a:p>
            <a:pPr lvl="0" indent="571500">
              <a:buNone/>
            </a:pPr>
            <a:r>
              <a:rPr lang="en-US" dirty="0" smtClean="0"/>
              <a:t>5. M</a:t>
            </a:r>
            <a:r>
              <a:rPr lang="id-ID" dirty="0" smtClean="0"/>
              <a:t>anfaat</a:t>
            </a:r>
            <a:endParaRPr lang="en-US" dirty="0" smtClean="0"/>
          </a:p>
          <a:p>
            <a:pPr lvl="0" indent="571500">
              <a:buNone/>
            </a:pPr>
            <a:endParaRPr lang="en-US" dirty="0" smtClean="0"/>
          </a:p>
          <a:p>
            <a:pPr>
              <a:buNone/>
            </a:pPr>
            <a:r>
              <a:rPr lang="id-ID" b="1" dirty="0" smtClean="0"/>
              <a:t>Bab </a:t>
            </a:r>
            <a:r>
              <a:rPr lang="en-US" b="1" dirty="0" smtClean="0"/>
              <a:t>II </a:t>
            </a:r>
            <a:r>
              <a:rPr lang="en-US" b="1" dirty="0" err="1" smtClean="0"/>
              <a:t>Pembahasan</a:t>
            </a:r>
            <a:endParaRPr lang="en-US" dirty="0" smtClean="0"/>
          </a:p>
          <a:p>
            <a:pPr marL="1319213" indent="-404813">
              <a:buNone/>
            </a:pPr>
            <a:r>
              <a:rPr lang="en-US" dirty="0" smtClean="0"/>
              <a:t>1.  </a:t>
            </a:r>
            <a:r>
              <a:rPr lang="en-US" dirty="0" err="1" smtClean="0"/>
              <a:t>Alasan</a:t>
            </a:r>
            <a:r>
              <a:rPr lang="en-US" dirty="0" smtClean="0"/>
              <a:t> </a:t>
            </a:r>
            <a:r>
              <a:rPr lang="en-US" dirty="0" err="1" smtClean="0"/>
              <a:t>pemilihan</a:t>
            </a:r>
            <a:r>
              <a:rPr lang="en-US" dirty="0" smtClean="0"/>
              <a:t> </a:t>
            </a:r>
            <a:r>
              <a:rPr lang="en-US" dirty="0" err="1" smtClean="0"/>
              <a:t>strategi</a:t>
            </a:r>
            <a:r>
              <a:rPr lang="en-US" dirty="0" smtClean="0"/>
              <a:t> </a:t>
            </a:r>
            <a:r>
              <a:rPr lang="en-US" dirty="0" err="1" smtClean="0"/>
              <a:t>pemecahan</a:t>
            </a:r>
            <a:r>
              <a:rPr lang="en-US" dirty="0" smtClean="0"/>
              <a:t> </a:t>
            </a:r>
            <a:r>
              <a:rPr lang="en-US" dirty="0" err="1" smtClean="0"/>
              <a:t>masalah</a:t>
            </a:r>
            <a:endParaRPr lang="en-US" dirty="0" smtClean="0"/>
          </a:p>
          <a:p>
            <a:pPr marL="1319213" indent="-404813">
              <a:buNone/>
            </a:pPr>
            <a:r>
              <a:rPr lang="en-US" dirty="0" smtClean="0"/>
              <a:t>2.  </a:t>
            </a:r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dampak</a:t>
            </a:r>
            <a:r>
              <a:rPr lang="en-US" dirty="0" smtClean="0"/>
              <a:t> yang </a:t>
            </a:r>
            <a:r>
              <a:rPr lang="en-US" dirty="0" err="1" smtClean="0"/>
              <a:t>dicapai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strategi</a:t>
            </a:r>
            <a:r>
              <a:rPr lang="en-US" dirty="0" smtClean="0"/>
              <a:t> yang </a:t>
            </a:r>
            <a:r>
              <a:rPr lang="en-US" dirty="0" err="1" smtClean="0"/>
              <a:t>dipilih</a:t>
            </a:r>
            <a:endParaRPr lang="en-US" dirty="0" smtClean="0"/>
          </a:p>
          <a:p>
            <a:pPr marL="1319213" indent="-404813">
              <a:buNone/>
            </a:pPr>
            <a:r>
              <a:rPr lang="en-US" dirty="0" smtClean="0"/>
              <a:t>3.  </a:t>
            </a:r>
            <a:r>
              <a:rPr lang="en-US" dirty="0" err="1" smtClean="0"/>
              <a:t>Kendala-kendala</a:t>
            </a:r>
            <a:r>
              <a:rPr lang="en-US" dirty="0" smtClean="0"/>
              <a:t> yang </a:t>
            </a:r>
            <a:r>
              <a:rPr lang="en-US" dirty="0" err="1" smtClean="0"/>
              <a:t>dihadapi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melaksanakan</a:t>
            </a:r>
            <a:r>
              <a:rPr lang="en-US" dirty="0" smtClean="0"/>
              <a:t> </a:t>
            </a:r>
            <a:r>
              <a:rPr lang="en-US" dirty="0" err="1" smtClean="0"/>
              <a:t>strategi</a:t>
            </a:r>
            <a:r>
              <a:rPr lang="en-US" dirty="0" smtClean="0"/>
              <a:t> yang </a:t>
            </a:r>
            <a:r>
              <a:rPr lang="en-US" dirty="0" err="1" smtClean="0"/>
              <a:t>dipilih</a:t>
            </a:r>
            <a:endParaRPr lang="en-US" dirty="0" smtClean="0"/>
          </a:p>
          <a:p>
            <a:pPr marL="1319213" indent="-404813">
              <a:buNone/>
            </a:pPr>
            <a:r>
              <a:rPr lang="en-US" dirty="0" smtClean="0"/>
              <a:t>4.  </a:t>
            </a:r>
            <a:r>
              <a:rPr lang="en-US" dirty="0" err="1" smtClean="0"/>
              <a:t>Faktor-faktor</a:t>
            </a:r>
            <a:r>
              <a:rPr lang="en-US" dirty="0" smtClean="0"/>
              <a:t> </a:t>
            </a:r>
            <a:r>
              <a:rPr lang="en-US" dirty="0" err="1" smtClean="0"/>
              <a:t>pendukung</a:t>
            </a:r>
            <a:endParaRPr lang="en-US" dirty="0" smtClean="0"/>
          </a:p>
          <a:p>
            <a:pPr marL="1319213" indent="-404813">
              <a:buNone/>
            </a:pPr>
            <a:r>
              <a:rPr lang="en-US" dirty="0" smtClean="0"/>
              <a:t>5.  </a:t>
            </a:r>
            <a:r>
              <a:rPr lang="en-US" dirty="0" err="1" smtClean="0"/>
              <a:t>Alternatif</a:t>
            </a:r>
            <a:r>
              <a:rPr lang="en-US" dirty="0" smtClean="0"/>
              <a:t> </a:t>
            </a:r>
            <a:r>
              <a:rPr lang="en-US" dirty="0" err="1" smtClean="0"/>
              <a:t>pengembangan</a:t>
            </a:r>
            <a:endParaRPr lang="en-US" dirty="0" smtClean="0"/>
          </a:p>
          <a:p>
            <a:pPr lvl="0"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838200" y="2819400"/>
            <a:ext cx="4343400" cy="1588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>
                <a:solidFill>
                  <a:srgbClr val="00B0F0"/>
                </a:solidFill>
              </a:rPr>
              <a:t>Lanjutan</a:t>
            </a:r>
            <a:r>
              <a:rPr lang="en-US" sz="2400" dirty="0" smtClean="0">
                <a:solidFill>
                  <a:srgbClr val="00B0F0"/>
                </a:solidFill>
              </a:rPr>
              <a:t>….</a:t>
            </a:r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71600"/>
            <a:ext cx="8610600" cy="5181600"/>
          </a:xfrm>
        </p:spPr>
        <p:txBody>
          <a:bodyPr/>
          <a:lstStyle/>
          <a:p>
            <a:pPr marL="1139825" indent="-1139825">
              <a:buNone/>
            </a:pPr>
            <a:r>
              <a:rPr lang="en-US" sz="2800" b="1" dirty="0" err="1" smtClean="0"/>
              <a:t>Bab</a:t>
            </a:r>
            <a:r>
              <a:rPr lang="en-US" sz="2800" b="1" dirty="0" smtClean="0"/>
              <a:t> III </a:t>
            </a:r>
            <a:r>
              <a:rPr lang="en-US" sz="2800" b="1" dirty="0" err="1" smtClean="0"/>
              <a:t>Kesimpulan</a:t>
            </a:r>
            <a:r>
              <a:rPr lang="en-US" sz="2800" b="1" dirty="0" smtClean="0"/>
              <a:t> &amp; </a:t>
            </a:r>
            <a:r>
              <a:rPr lang="en-US" sz="2800" b="1" dirty="0" err="1" smtClean="0"/>
              <a:t>Rekomendasi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Operasional</a:t>
            </a:r>
            <a:r>
              <a:rPr lang="en-US" sz="2800" b="1" dirty="0" smtClean="0"/>
              <a:t>:    (2 </a:t>
            </a:r>
            <a:r>
              <a:rPr lang="en-US" sz="2800" b="1" dirty="0" err="1" smtClean="0"/>
              <a:t>halaman</a:t>
            </a:r>
            <a:r>
              <a:rPr lang="en-US" sz="2800" b="1" dirty="0" smtClean="0"/>
              <a:t>)</a:t>
            </a:r>
          </a:p>
          <a:p>
            <a:pPr marL="465138" indent="-465138">
              <a:buNone/>
            </a:pPr>
            <a:r>
              <a:rPr lang="en-US" dirty="0" smtClean="0"/>
              <a:t>1. </a:t>
            </a:r>
            <a:r>
              <a:rPr lang="en-US" dirty="0" err="1" smtClean="0"/>
              <a:t>Rumusan</a:t>
            </a:r>
            <a:r>
              <a:rPr lang="en-US" dirty="0" smtClean="0"/>
              <a:t> </a:t>
            </a:r>
            <a:r>
              <a:rPr lang="en-US" dirty="0" err="1" smtClean="0"/>
              <a:t>simpulan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lugas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cermat</a:t>
            </a:r>
            <a:endParaRPr lang="en-US" dirty="0" smtClean="0"/>
          </a:p>
          <a:p>
            <a:pPr marL="465138" indent="-465138">
              <a:buNone/>
            </a:pPr>
            <a:r>
              <a:rPr lang="en-US" dirty="0" smtClean="0"/>
              <a:t>2. </a:t>
            </a:r>
            <a:r>
              <a:rPr lang="en-US" dirty="0" err="1" smtClean="0"/>
              <a:t>Rumusan</a:t>
            </a:r>
            <a:r>
              <a:rPr lang="en-US" dirty="0" smtClean="0"/>
              <a:t> </a:t>
            </a:r>
            <a:r>
              <a:rPr lang="en-US" dirty="0" err="1" smtClean="0"/>
              <a:t>rekomendasi</a:t>
            </a:r>
            <a:r>
              <a:rPr lang="en-US" dirty="0" smtClean="0"/>
              <a:t> </a:t>
            </a:r>
            <a:r>
              <a:rPr lang="en-US" dirty="0" err="1" smtClean="0"/>
              <a:t>operasional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implementasi</a:t>
            </a:r>
            <a:r>
              <a:rPr lang="en-US" dirty="0" smtClean="0"/>
              <a:t> </a:t>
            </a:r>
            <a:r>
              <a:rPr lang="en-US" dirty="0" err="1" smtClean="0"/>
              <a:t>temuan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96</TotalTime>
  <Words>447</Words>
  <Application>Microsoft Office PowerPoint</Application>
  <PresentationFormat>On-screen Show (4:3)</PresentationFormat>
  <Paragraphs>59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Trek</vt:lpstr>
      <vt:lpstr>PENGALAMAN TERBAIK  (BEST PRACTICE)</vt:lpstr>
      <vt:lpstr>PowerPoint Presentation</vt:lpstr>
      <vt:lpstr>“As a service, function, or process that has been fine tuned, improve and implemented to produce superior result that demonstrated impact, effectiveness, effeciency, sustainability and collaboration/integration”</vt:lpstr>
      <vt:lpstr>“ A best practice is a method or tehnique that has consistently shown results superior to those achieved with other means, and that is used as a benchmark”</vt:lpstr>
      <vt:lpstr>Origins of Best Practice</vt:lpstr>
      <vt:lpstr>PowerPoint Presentation</vt:lpstr>
      <vt:lpstr>SISTIMATKA BEST PRACTICE</vt:lpstr>
      <vt:lpstr>PowerPoint Presentation</vt:lpstr>
      <vt:lpstr>Lanjutan….</vt:lpstr>
      <vt:lpstr>PowerPoint Presentation</vt:lpstr>
      <vt:lpstr>sekian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PENGALAMAN TERBAIK  (BEST PRACTICE)</dc:title>
  <dc:creator>ariko</dc:creator>
  <cp:lastModifiedBy>User</cp:lastModifiedBy>
  <cp:revision>10</cp:revision>
  <dcterms:created xsi:type="dcterms:W3CDTF">2018-03-15T01:58:14Z</dcterms:created>
  <dcterms:modified xsi:type="dcterms:W3CDTF">2018-07-18T00:53:37Z</dcterms:modified>
</cp:coreProperties>
</file>